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8" r:id="rId4"/>
    <p:sldId id="265" r:id="rId5"/>
    <p:sldId id="264" r:id="rId6"/>
    <p:sldId id="263" r:id="rId7"/>
    <p:sldId id="269" r:id="rId8"/>
    <p:sldId id="262" r:id="rId9"/>
    <p:sldId id="261" r:id="rId10"/>
    <p:sldId id="267" r:id="rId11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CC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6" y="44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1FDA5-A12E-4EE2-8D85-E6E92DBE7B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82F2B-7F79-4E8B-8D69-1B30DF643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82F2B-7F79-4E8B-8D69-1B30DF643A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9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6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5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1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9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4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030A-3686-4D7E-9009-DAB814187A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9A87-B227-4AA8-8145-4DA7F7BEB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869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CHƯƠNG VIII: ĐẠI SỐ TỔ HỢP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608643"/>
            <a:ext cx="11887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</a:rPr>
              <a:t> 1. QUY </a:t>
            </a:r>
            <a:r>
              <a:rPr lang="en-US" sz="4000" b="1" dirty="0">
                <a:solidFill>
                  <a:schemeClr val="bg1"/>
                </a:solidFill>
              </a:rPr>
              <a:t>TẮC CỘNG VÀ QUY TẮC NHÂN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03940"/>
            <a:ext cx="8114197" cy="20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smtClean="0">
                <a:solidFill>
                  <a:srgbClr val="FF9900"/>
                </a:solidFill>
              </a:rPr>
              <a:t>HĐKP 1/20SGK:</a:t>
            </a:r>
            <a:r>
              <a:rPr lang="en-US" sz="3200" b="1" i="1" dirty="0" smtClean="0">
                <a:solidFill>
                  <a:srgbClr val="FF9900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Trong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một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cửa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hàng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bán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kem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có</a:t>
            </a:r>
            <a:r>
              <a:rPr lang="en-US" sz="2800" dirty="0">
                <a:solidFill>
                  <a:srgbClr val="CC00CC"/>
                </a:solidFill>
              </a:rPr>
              <a:t> 5 </a:t>
            </a:r>
            <a:r>
              <a:rPr lang="en-US" sz="2800" dirty="0" err="1">
                <a:solidFill>
                  <a:srgbClr val="CC00CC"/>
                </a:solidFill>
              </a:rPr>
              <a:t>loại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kem</a:t>
            </a:r>
            <a:r>
              <a:rPr lang="en-US" sz="2800" dirty="0">
                <a:solidFill>
                  <a:srgbClr val="CC00CC"/>
                </a:solidFill>
              </a:rPr>
              <a:t> que </a:t>
            </a:r>
            <a:r>
              <a:rPr lang="en-US" sz="2800" dirty="0" err="1">
                <a:solidFill>
                  <a:srgbClr val="CC00CC"/>
                </a:solidFill>
              </a:rPr>
              <a:t>và</a:t>
            </a:r>
            <a:r>
              <a:rPr lang="en-US" sz="2800" dirty="0">
                <a:solidFill>
                  <a:srgbClr val="CC00CC"/>
                </a:solidFill>
              </a:rPr>
              <a:t> 4 </a:t>
            </a:r>
            <a:r>
              <a:rPr lang="en-US" sz="2800" dirty="0" err="1">
                <a:solidFill>
                  <a:srgbClr val="CC00CC"/>
                </a:solidFill>
              </a:rPr>
              <a:t>loại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kem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ốc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quế</a:t>
            </a:r>
            <a:r>
              <a:rPr lang="en-US" sz="2800" dirty="0" smtClean="0">
                <a:solidFill>
                  <a:srgbClr val="CC00CC"/>
                </a:solidFill>
              </a:rPr>
              <a:t>. </a:t>
            </a:r>
            <a:r>
              <a:rPr lang="en-US" sz="2800" dirty="0" err="1">
                <a:solidFill>
                  <a:srgbClr val="CC00CC"/>
                </a:solidFill>
              </a:rPr>
              <a:t>Có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bao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nhiêu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cách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chọn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mua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một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loại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kem</a:t>
            </a:r>
            <a:r>
              <a:rPr lang="en-US" sz="2800" dirty="0">
                <a:solidFill>
                  <a:srgbClr val="CC00CC"/>
                </a:solidFill>
              </a:rPr>
              <a:t> que </a:t>
            </a:r>
            <a:r>
              <a:rPr lang="en-US" sz="2800" dirty="0" err="1">
                <a:solidFill>
                  <a:srgbClr val="CC00CC"/>
                </a:solidFill>
              </a:rPr>
              <a:t>hoặc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kem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ốc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quế</a:t>
            </a:r>
            <a:r>
              <a:rPr lang="en-US" sz="2800" dirty="0">
                <a:solidFill>
                  <a:srgbClr val="CC00CC"/>
                </a:solidFill>
              </a:rPr>
              <a:t> ở </a:t>
            </a:r>
            <a:r>
              <a:rPr lang="en-US" sz="2800" dirty="0" err="1">
                <a:solidFill>
                  <a:srgbClr val="CC00CC"/>
                </a:solidFill>
              </a:rPr>
              <a:t>cửa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hàng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này</a:t>
            </a:r>
            <a:r>
              <a:rPr lang="en-US" sz="2800" dirty="0">
                <a:solidFill>
                  <a:srgbClr val="CC00CC"/>
                </a:solidFill>
              </a:rPr>
              <a:t>?</a:t>
            </a:r>
            <a:r>
              <a:rPr lang="en-US" sz="2800" dirty="0" smtClean="0">
                <a:solidFill>
                  <a:srgbClr val="CC00CC"/>
                </a:solidFill>
                <a:effectLst/>
              </a:rPr>
              <a:t> </a:t>
            </a:r>
            <a:endParaRPr lang="en-US" sz="2800" dirty="0">
              <a:solidFill>
                <a:srgbClr val="CC00CC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82" y="1568723"/>
            <a:ext cx="3967128" cy="20879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166619"/>
            <a:ext cx="11863410" cy="267765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61963" algn="l"/>
              </a:tabLst>
            </a:pPr>
            <a:r>
              <a:rPr lang="en-US" sz="2800" dirty="0" smtClean="0"/>
              <a:t>	</a:t>
            </a:r>
            <a:r>
              <a:rPr lang="en-US" sz="2800" dirty="0" err="1" smtClean="0"/>
              <a:t>Giả</a:t>
            </a:r>
            <a:r>
              <a:rPr lang="en-US" sz="2800" dirty="0" smtClean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A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án</a:t>
            </a:r>
            <a:r>
              <a:rPr lang="en-US" sz="2800" dirty="0" smtClean="0"/>
              <a:t> B</a:t>
            </a:r>
            <a:r>
              <a:rPr lang="en-US" sz="2800" dirty="0"/>
              <a:t>.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A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,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B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trùng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A.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FF0000"/>
                </a:solidFill>
              </a:rPr>
              <a:t>m + n </a:t>
            </a:r>
            <a:r>
              <a:rPr lang="en-US" sz="2800" dirty="0" err="1"/>
              <a:t>cách</a:t>
            </a:r>
            <a:r>
              <a:rPr lang="en-US" sz="28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34" y="3603175"/>
            <a:ext cx="2999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</a:rPr>
              <a:t>Quy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tắc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04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49805" y="317305"/>
            <a:ext cx="2276850" cy="70788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4000" b="1" dirty="0" err="1" smtClean="0">
                <a:solidFill>
                  <a:srgbClr val="FF0000"/>
                </a:solidFill>
              </a:rPr>
              <a:t>Củng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cố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62" y="1303940"/>
            <a:ext cx="11881437" cy="2057230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tabLst>
                <a:tab pos="461963" algn="l"/>
              </a:tabLst>
            </a:pPr>
            <a:r>
              <a:rPr lang="en-US" altLang="en-US" sz="2800" b="1" dirty="0" smtClean="0">
                <a:solidFill>
                  <a:schemeClr val="bg1"/>
                </a:solidFill>
              </a:rPr>
              <a:t>	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Một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công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việc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thực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hiện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>
                <a:solidFill>
                  <a:srgbClr val="00FF00"/>
                </a:solidFill>
              </a:rPr>
              <a:t>bởi</a:t>
            </a:r>
            <a:r>
              <a:rPr lang="en-US" altLang="en-US" sz="2800" b="1" dirty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hành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động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này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hay (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hoặc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)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hành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động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kia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. </a:t>
            </a:r>
          </a:p>
          <a:p>
            <a:pPr>
              <a:lnSpc>
                <a:spcPct val="114000"/>
              </a:lnSpc>
              <a:tabLst>
                <a:tab pos="461963" algn="l"/>
              </a:tabLst>
            </a:pPr>
            <a:r>
              <a:rPr lang="en-US" altLang="en-US" sz="2800" b="1" dirty="0" smtClean="0">
                <a:solidFill>
                  <a:schemeClr val="bg1"/>
                </a:solidFill>
              </a:rPr>
              <a:t>	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Nếu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hành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động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này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có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smtClean="0">
                <a:solidFill>
                  <a:srgbClr val="FF0066"/>
                </a:solidFill>
              </a:rPr>
              <a:t>m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thực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hiện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hành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động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kia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có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smtClean="0">
                <a:solidFill>
                  <a:srgbClr val="FF0066"/>
                </a:solidFill>
              </a:rPr>
              <a:t>n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thực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hiện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thì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công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việc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đó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smtClean="0">
                <a:solidFill>
                  <a:srgbClr val="FF0066"/>
                </a:solidFill>
              </a:rPr>
              <a:t>m </a:t>
            </a:r>
            <a:r>
              <a:rPr lang="en-US" altLang="en-US" sz="2800" b="1" dirty="0" smtClean="0">
                <a:solidFill>
                  <a:srgbClr val="FF0066"/>
                </a:solidFill>
              </a:rPr>
              <a:t>+ n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thực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hiện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3808475"/>
            <a:ext cx="11887200" cy="15379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4000"/>
              </a:lnSpc>
              <a:tabLst>
                <a:tab pos="461963" algn="l"/>
              </a:tabLst>
            </a:pPr>
            <a:r>
              <a:rPr lang="en-US" altLang="en-US" sz="2800" b="1" dirty="0" smtClean="0">
                <a:solidFill>
                  <a:schemeClr val="bg1"/>
                </a:solidFill>
              </a:rPr>
              <a:t>	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Một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công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việc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thực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hiện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bởi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2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hành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động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liên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FF00"/>
                </a:solidFill>
              </a:rPr>
              <a:t>tiếp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.</a:t>
            </a:r>
          </a:p>
          <a:p>
            <a:pPr eaLnBrk="0" hangingPunct="0">
              <a:lnSpc>
                <a:spcPct val="114000"/>
              </a:lnSpc>
              <a:tabLst>
                <a:tab pos="461963" algn="l"/>
              </a:tabLst>
            </a:pPr>
            <a:r>
              <a:rPr lang="en-US" altLang="en-US" sz="2800" b="1" dirty="0" smtClean="0">
                <a:solidFill>
                  <a:schemeClr val="bg1"/>
                </a:solidFill>
              </a:rPr>
              <a:t>	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Nếu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hành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động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nhất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có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m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cách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thực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hiện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hành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động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hai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có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cách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thực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hiện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thì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công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việc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đó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có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</a:rPr>
              <a:t>m.n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cách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thực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hiện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44" y="0"/>
            <a:ext cx="11887200" cy="17394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err="1">
                <a:solidFill>
                  <a:srgbClr val="C00000"/>
                </a:solidFill>
              </a:rPr>
              <a:t>Ví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dụ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1/20SGK: </a:t>
            </a:r>
            <a:r>
              <a:rPr lang="en-US" sz="3200" dirty="0" err="1" smtClean="0">
                <a:solidFill>
                  <a:srgbClr val="0000FF"/>
                </a:solidFill>
              </a:rPr>
              <a:t>Lớp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10A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36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 10B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40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.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nhiêu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cử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1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 10A </a:t>
            </a:r>
            <a:r>
              <a:rPr lang="en-US" sz="3200" dirty="0" err="1">
                <a:solidFill>
                  <a:srgbClr val="0000FF"/>
                </a:solidFill>
              </a:rPr>
              <a:t>hoặc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 10B </a:t>
            </a:r>
            <a:r>
              <a:rPr lang="en-US" sz="3200" dirty="0" err="1">
                <a:solidFill>
                  <a:srgbClr val="0000FF"/>
                </a:solidFill>
              </a:rPr>
              <a:t>tham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1 </a:t>
            </a:r>
            <a:r>
              <a:rPr lang="en-US" sz="3200" dirty="0" err="1">
                <a:solidFill>
                  <a:srgbClr val="0000FF"/>
                </a:solidFill>
              </a:rPr>
              <a:t>công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việc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tình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sắp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diễn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ra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44" y="2290575"/>
            <a:ext cx="1188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P/a 1: </a:t>
            </a:r>
            <a:r>
              <a:rPr lang="en-US" sz="3200" dirty="0" err="1" smtClean="0"/>
              <a:t>Cử</a:t>
            </a:r>
            <a:r>
              <a:rPr lang="en-US" sz="3200" dirty="0" smtClean="0"/>
              <a:t> </a:t>
            </a:r>
            <a:r>
              <a:rPr lang="en-US" sz="3200" dirty="0" smtClean="0"/>
              <a:t>1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smtClean="0"/>
              <a:t>10A </a:t>
            </a:r>
            <a:r>
              <a:rPr lang="en-US" sz="3200" dirty="0" err="1"/>
              <a:t>có</a:t>
            </a:r>
            <a:r>
              <a:rPr lang="en-US" sz="3200" dirty="0"/>
              <a:t> 36 </a:t>
            </a:r>
            <a:r>
              <a:rPr lang="en-US" sz="3200" dirty="0" err="1" smtClean="0"/>
              <a:t>cách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</a:t>
            </a:r>
            <a:r>
              <a:rPr lang="en-US" sz="3200" dirty="0" smtClean="0"/>
              <a:t>/a 2: </a:t>
            </a:r>
            <a:r>
              <a:rPr lang="en-US" sz="3200" dirty="0" err="1" smtClean="0"/>
              <a:t>Cử</a:t>
            </a:r>
            <a:r>
              <a:rPr lang="en-US" sz="3200" dirty="0" smtClean="0"/>
              <a:t> </a:t>
            </a:r>
            <a:r>
              <a:rPr lang="en-US" sz="3200" dirty="0" smtClean="0"/>
              <a:t>1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smtClean="0"/>
              <a:t>10B </a:t>
            </a:r>
            <a:r>
              <a:rPr lang="en-US" sz="3200" dirty="0" err="1"/>
              <a:t>có</a:t>
            </a:r>
            <a:r>
              <a:rPr lang="en-US" sz="3200" dirty="0"/>
              <a:t> 40 </a:t>
            </a:r>
            <a:r>
              <a:rPr lang="en-US" sz="3200" dirty="0" err="1" smtClean="0"/>
              <a:t>cách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 err="1" smtClean="0"/>
              <a:t>Vậy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: </a:t>
            </a:r>
            <a:r>
              <a:rPr lang="en-US" sz="3200" dirty="0"/>
              <a:t>36 + 40 = 76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cử</a:t>
            </a:r>
            <a:r>
              <a:rPr lang="en-US" sz="3200" dirty="0"/>
              <a:t> </a:t>
            </a:r>
            <a:r>
              <a:rPr lang="en-US" sz="3200" dirty="0" smtClean="0"/>
              <a:t>1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lớp</a:t>
            </a:r>
            <a:r>
              <a:rPr lang="en-US" sz="3200" dirty="0" smtClean="0"/>
              <a:t> 10A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lớp</a:t>
            </a:r>
            <a:r>
              <a:rPr lang="en-US" sz="3200" dirty="0" smtClean="0"/>
              <a:t> 10B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nguyện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440" y="-47244"/>
            <a:ext cx="11897640" cy="23378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err="1">
                <a:solidFill>
                  <a:srgbClr val="C00000"/>
                </a:solidFill>
              </a:rPr>
              <a:t>Ví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dụ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2/21SGK: </a:t>
            </a:r>
            <a:r>
              <a:rPr lang="en-US" sz="3200" dirty="0" err="1" smtClean="0">
                <a:solidFill>
                  <a:srgbClr val="0000FF"/>
                </a:solidFill>
              </a:rPr>
              <a:t>Mỗi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ngày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6 </a:t>
            </a:r>
            <a:r>
              <a:rPr lang="en-US" sz="3200" dirty="0" err="1">
                <a:solidFill>
                  <a:srgbClr val="0000FF"/>
                </a:solidFill>
              </a:rPr>
              <a:t>chuyến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xe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khách</a:t>
            </a:r>
            <a:r>
              <a:rPr lang="en-US" sz="3200" dirty="0">
                <a:solidFill>
                  <a:srgbClr val="0000FF"/>
                </a:solidFill>
              </a:rPr>
              <a:t>, 3 </a:t>
            </a:r>
            <a:r>
              <a:rPr lang="en-US" sz="3200" dirty="0" err="1">
                <a:solidFill>
                  <a:srgbClr val="0000FF"/>
                </a:solidFill>
              </a:rPr>
              <a:t>chuyến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4 </a:t>
            </a:r>
            <a:r>
              <a:rPr lang="en-US" sz="3200" dirty="0" err="1">
                <a:solidFill>
                  <a:srgbClr val="0000FF"/>
                </a:solidFill>
              </a:rPr>
              <a:t>chuyến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máy</a:t>
            </a:r>
            <a:r>
              <a:rPr lang="en-US" sz="3200" dirty="0">
                <a:solidFill>
                  <a:srgbClr val="0000FF"/>
                </a:solidFill>
              </a:rPr>
              <a:t> bay </a:t>
            </a:r>
            <a:r>
              <a:rPr lang="en-US" sz="3200" dirty="0" err="1">
                <a:solidFill>
                  <a:srgbClr val="0000FF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phố</a:t>
            </a:r>
            <a:r>
              <a:rPr lang="en-US" sz="3200" dirty="0">
                <a:solidFill>
                  <a:srgbClr val="0000FF"/>
                </a:solidFill>
              </a:rPr>
              <a:t> A </a:t>
            </a:r>
            <a:r>
              <a:rPr lang="en-US" sz="3200" dirty="0" err="1">
                <a:solidFill>
                  <a:srgbClr val="0000FF"/>
                </a:solidFill>
              </a:rPr>
              <a:t>đến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phố</a:t>
            </a:r>
            <a:r>
              <a:rPr lang="en-US" sz="3200" dirty="0">
                <a:solidFill>
                  <a:srgbClr val="0000FF"/>
                </a:solidFill>
              </a:rPr>
              <a:t> B. </a:t>
            </a:r>
            <a:r>
              <a:rPr lang="en-US" sz="3200" dirty="0" err="1">
                <a:solidFill>
                  <a:srgbClr val="0000FF"/>
                </a:solidFill>
              </a:rPr>
              <a:t>Mỗi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ngày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nhiêu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chọn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chuyến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</a:rPr>
              <a:t> di </a:t>
            </a:r>
            <a:r>
              <a:rPr lang="en-US" sz="3200" dirty="0" err="1">
                <a:solidFill>
                  <a:srgbClr val="0000FF"/>
                </a:solidFill>
              </a:rPr>
              <a:t>chuyển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phố</a:t>
            </a:r>
            <a:r>
              <a:rPr lang="en-US" sz="3200" dirty="0">
                <a:solidFill>
                  <a:srgbClr val="0000FF"/>
                </a:solidFill>
              </a:rPr>
              <a:t> A </a:t>
            </a:r>
            <a:r>
              <a:rPr lang="en-US" sz="3200" dirty="0" err="1">
                <a:solidFill>
                  <a:srgbClr val="0000FF"/>
                </a:solidFill>
              </a:rPr>
              <a:t>đến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phố</a:t>
            </a:r>
            <a:r>
              <a:rPr lang="en-US" sz="3200" dirty="0">
                <a:solidFill>
                  <a:srgbClr val="0000FF"/>
                </a:solidFill>
              </a:rPr>
              <a:t> B </a:t>
            </a:r>
            <a:r>
              <a:rPr lang="en-US" sz="3200" dirty="0" err="1">
                <a:solidFill>
                  <a:srgbClr val="0000FF"/>
                </a:solidFill>
              </a:rPr>
              <a:t>bằng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1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3 </a:t>
            </a:r>
            <a:r>
              <a:rPr lang="en-US" sz="3200" dirty="0" err="1">
                <a:solidFill>
                  <a:srgbClr val="0000FF"/>
                </a:solidFill>
              </a:rPr>
              <a:t>loại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phương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trên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897735"/>
            <a:ext cx="8803820" cy="177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P/a 1: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smtClean="0"/>
              <a:t>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 smtClean="0"/>
              <a:t>khách</a:t>
            </a:r>
            <a:r>
              <a:rPr lang="en-US" sz="3200" dirty="0" smtClean="0"/>
              <a:t> </a:t>
            </a:r>
            <a:r>
              <a:rPr lang="en-US" sz="3200" dirty="0" err="1"/>
              <a:t>có</a:t>
            </a:r>
            <a:r>
              <a:rPr lang="en-US" sz="3200" dirty="0"/>
              <a:t> 6 </a:t>
            </a:r>
            <a:r>
              <a:rPr lang="en-US" sz="3200" dirty="0" err="1" smtClean="0"/>
              <a:t>cách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P/a </a:t>
            </a:r>
            <a:r>
              <a:rPr lang="en-US" sz="3200" dirty="0" smtClean="0"/>
              <a:t>2: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smtClean="0"/>
              <a:t>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r>
              <a:rPr lang="en-US" sz="3200" dirty="0"/>
              <a:t> </a:t>
            </a:r>
            <a:r>
              <a:rPr lang="en-US" sz="3200" dirty="0" err="1" smtClean="0"/>
              <a:t>hỏa</a:t>
            </a:r>
            <a:r>
              <a:rPr lang="en-US" sz="3200" dirty="0" smtClean="0"/>
              <a:t> </a:t>
            </a:r>
            <a:r>
              <a:rPr lang="en-US" sz="3200" dirty="0" err="1"/>
              <a:t>có</a:t>
            </a:r>
            <a:r>
              <a:rPr lang="en-US" sz="3200" dirty="0"/>
              <a:t> 3 </a:t>
            </a:r>
            <a:r>
              <a:rPr lang="en-US" sz="3200" dirty="0" err="1" smtClean="0"/>
              <a:t>cách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P/a </a:t>
            </a:r>
            <a:r>
              <a:rPr lang="en-US" sz="3200" dirty="0" smtClean="0"/>
              <a:t>3: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smtClean="0"/>
              <a:t>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smtClean="0"/>
              <a:t>bay </a:t>
            </a:r>
            <a:r>
              <a:rPr lang="en-US" sz="3200" dirty="0" err="1"/>
              <a:t>có</a:t>
            </a:r>
            <a:r>
              <a:rPr lang="en-US" sz="3200" dirty="0"/>
              <a:t> 4 </a:t>
            </a:r>
            <a:r>
              <a:rPr lang="en-US" sz="3200" dirty="0" err="1" smtClean="0"/>
              <a:t>cách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9685" y="4847732"/>
            <a:ext cx="11169035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 smtClean="0"/>
              <a:t>Vậy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: 6 + 3 + 4 = 13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chuyển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di </a:t>
            </a:r>
            <a:r>
              <a:rPr lang="en-US" sz="3200" dirty="0" err="1" smtClean="0"/>
              <a:t>chuyển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A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B.</a:t>
            </a:r>
            <a:endParaRPr lang="en-US" sz="32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476" y="2518260"/>
            <a:ext cx="2209354" cy="2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23"/>
            <a:ext cx="11887200" cy="337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3538431"/>
            <a:ext cx="11887200" cy="16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smtClean="0">
                <a:solidFill>
                  <a:srgbClr val="FF9900"/>
                </a:solidFill>
              </a:rPr>
              <a:t>HĐTH 1/21SGK: </a:t>
            </a:r>
            <a:r>
              <a:rPr lang="en-US" sz="2800" dirty="0" err="1" smtClean="0">
                <a:solidFill>
                  <a:srgbClr val="CC00CC"/>
                </a:solidFill>
              </a:rPr>
              <a:t>Hà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có</a:t>
            </a:r>
            <a:r>
              <a:rPr lang="en-US" sz="2800" dirty="0">
                <a:solidFill>
                  <a:srgbClr val="CC00CC"/>
                </a:solidFill>
              </a:rPr>
              <a:t> 5 </a:t>
            </a:r>
            <a:r>
              <a:rPr lang="en-US" sz="2800" dirty="0" err="1">
                <a:solidFill>
                  <a:srgbClr val="CC00CC"/>
                </a:solidFill>
              </a:rPr>
              <a:t>cuốn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sách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khoa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học</a:t>
            </a:r>
            <a:r>
              <a:rPr lang="en-US" sz="2800" dirty="0">
                <a:solidFill>
                  <a:srgbClr val="CC00CC"/>
                </a:solidFill>
              </a:rPr>
              <a:t>, 4 </a:t>
            </a:r>
            <a:r>
              <a:rPr lang="en-US" sz="2800" dirty="0" err="1">
                <a:solidFill>
                  <a:srgbClr val="CC00CC"/>
                </a:solidFill>
              </a:rPr>
              <a:t>cuốn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tiểu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thuyết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và</a:t>
            </a:r>
            <a:r>
              <a:rPr lang="en-US" sz="2800" dirty="0">
                <a:solidFill>
                  <a:srgbClr val="CC00CC"/>
                </a:solidFill>
              </a:rPr>
              <a:t> 3 </a:t>
            </a:r>
            <a:r>
              <a:rPr lang="en-US" sz="2800" dirty="0" err="1">
                <a:solidFill>
                  <a:srgbClr val="CC00CC"/>
                </a:solidFill>
              </a:rPr>
              <a:t>cuốn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truyện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tranh</a:t>
            </a:r>
            <a:r>
              <a:rPr lang="en-US" sz="2800" dirty="0">
                <a:solidFill>
                  <a:srgbClr val="CC00CC"/>
                </a:solidFill>
              </a:rPr>
              <a:t> (</a:t>
            </a:r>
            <a:r>
              <a:rPr lang="en-US" sz="2800" dirty="0" err="1">
                <a:solidFill>
                  <a:srgbClr val="CC00CC"/>
                </a:solidFill>
              </a:rPr>
              <a:t>các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sách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khác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nhau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từng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đôi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một</a:t>
            </a:r>
            <a:r>
              <a:rPr lang="en-US" sz="2800" dirty="0" smtClean="0">
                <a:solidFill>
                  <a:srgbClr val="CC00CC"/>
                </a:solidFill>
              </a:rPr>
              <a:t>). </a:t>
            </a:r>
            <a:r>
              <a:rPr lang="en-US" sz="2800" dirty="0" err="1">
                <a:solidFill>
                  <a:srgbClr val="CC00CC"/>
                </a:solidFill>
              </a:rPr>
              <a:t>Hà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đồng</a:t>
            </a:r>
            <a:r>
              <a:rPr lang="en-US" sz="2800" dirty="0">
                <a:solidFill>
                  <a:srgbClr val="CC00CC"/>
                </a:solidFill>
              </a:rPr>
              <a:t> ý </a:t>
            </a:r>
            <a:r>
              <a:rPr lang="en-US" sz="2800" dirty="0" err="1">
                <a:solidFill>
                  <a:srgbClr val="CC00CC"/>
                </a:solidFill>
              </a:rPr>
              <a:t>cho</a:t>
            </a:r>
            <a:r>
              <a:rPr lang="en-US" sz="2800" dirty="0">
                <a:solidFill>
                  <a:srgbClr val="CC00CC"/>
                </a:solidFill>
              </a:rPr>
              <a:t> Nam </a:t>
            </a:r>
            <a:r>
              <a:rPr lang="en-US" sz="2800" dirty="0" err="1">
                <a:solidFill>
                  <a:srgbClr val="CC00CC"/>
                </a:solidFill>
              </a:rPr>
              <a:t>mượn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smtClean="0">
                <a:solidFill>
                  <a:srgbClr val="CC00CC"/>
                </a:solidFill>
              </a:rPr>
              <a:t>1 </a:t>
            </a:r>
            <a:r>
              <a:rPr lang="en-US" sz="2800" dirty="0" err="1">
                <a:solidFill>
                  <a:srgbClr val="CC00CC"/>
                </a:solidFill>
              </a:rPr>
              <a:t>cuốn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trong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số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đó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để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đọc</a:t>
            </a:r>
            <a:r>
              <a:rPr lang="en-US" sz="2800" dirty="0" smtClean="0">
                <a:solidFill>
                  <a:srgbClr val="CC00CC"/>
                </a:solidFill>
              </a:rPr>
              <a:t>. </a:t>
            </a:r>
            <a:r>
              <a:rPr lang="en-US" sz="2800" dirty="0">
                <a:solidFill>
                  <a:srgbClr val="CC00CC"/>
                </a:solidFill>
              </a:rPr>
              <a:t>Nam </a:t>
            </a:r>
            <a:r>
              <a:rPr lang="en-US" sz="2800" dirty="0" err="1">
                <a:solidFill>
                  <a:srgbClr val="CC00CC"/>
                </a:solidFill>
              </a:rPr>
              <a:t>có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bao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nhiêu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cách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chọn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smtClean="0">
                <a:solidFill>
                  <a:srgbClr val="CC00CC"/>
                </a:solidFill>
              </a:rPr>
              <a:t>1 </a:t>
            </a:r>
            <a:r>
              <a:rPr lang="en-US" sz="2800" dirty="0" err="1">
                <a:solidFill>
                  <a:srgbClr val="CC00CC"/>
                </a:solidFill>
              </a:rPr>
              <a:t>cuốn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sách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để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mượn</a:t>
            </a:r>
            <a:r>
              <a:rPr lang="en-US" sz="2800" dirty="0">
                <a:solidFill>
                  <a:srgbClr val="CC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10" y="13725"/>
            <a:ext cx="4577490" cy="457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05" y="13725"/>
            <a:ext cx="4501596" cy="4883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053"/>
            <a:ext cx="8220450" cy="261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smtClean="0">
                <a:solidFill>
                  <a:srgbClr val="FF9900"/>
                </a:solidFill>
              </a:rPr>
              <a:t>HĐKP 2/21SGK: </a:t>
            </a:r>
            <a:r>
              <a:rPr lang="en-US" sz="2800" dirty="0" smtClean="0">
                <a:solidFill>
                  <a:srgbClr val="CC00CC"/>
                </a:solidFill>
              </a:rPr>
              <a:t>An </a:t>
            </a:r>
            <a:r>
              <a:rPr lang="en-US" sz="2800" dirty="0" err="1">
                <a:solidFill>
                  <a:srgbClr val="CC00CC"/>
                </a:solidFill>
              </a:rPr>
              <a:t>có</a:t>
            </a:r>
            <a:r>
              <a:rPr lang="en-US" sz="2800" dirty="0">
                <a:solidFill>
                  <a:srgbClr val="CC00CC"/>
                </a:solidFill>
              </a:rPr>
              <a:t> 3 </a:t>
            </a:r>
            <a:r>
              <a:rPr lang="en-US" sz="2800" dirty="0" err="1">
                <a:solidFill>
                  <a:srgbClr val="CC00CC"/>
                </a:solidFill>
              </a:rPr>
              <a:t>chiếc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áo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và</a:t>
            </a:r>
            <a:r>
              <a:rPr lang="en-US" sz="2800" dirty="0">
                <a:solidFill>
                  <a:srgbClr val="CC00CC"/>
                </a:solidFill>
              </a:rPr>
              <a:t> 4 </a:t>
            </a:r>
            <a:r>
              <a:rPr lang="en-US" sz="2800" dirty="0" err="1">
                <a:solidFill>
                  <a:srgbClr val="CC00CC"/>
                </a:solidFill>
              </a:rPr>
              <a:t>chiếc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quần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thể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thao</a:t>
            </a:r>
            <a:r>
              <a:rPr lang="en-US" sz="2800" dirty="0">
                <a:solidFill>
                  <a:srgbClr val="CC00CC"/>
                </a:solidFill>
              </a:rPr>
              <a:t>. An </a:t>
            </a:r>
            <a:r>
              <a:rPr lang="en-US" sz="2800" dirty="0" err="1">
                <a:solidFill>
                  <a:srgbClr val="CC00CC"/>
                </a:solidFill>
              </a:rPr>
              <a:t>muốn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chọn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smtClean="0">
                <a:solidFill>
                  <a:srgbClr val="CC00CC"/>
                </a:solidFill>
              </a:rPr>
              <a:t>1 </a:t>
            </a:r>
            <a:r>
              <a:rPr lang="en-US" sz="2800" dirty="0" err="1">
                <a:solidFill>
                  <a:srgbClr val="CC00CC"/>
                </a:solidFill>
              </a:rPr>
              <a:t>bộ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quần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áo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trong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số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đó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để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mặc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chơi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thể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thao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cuối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tuần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này</a:t>
            </a:r>
            <a:r>
              <a:rPr lang="en-US" sz="2800" dirty="0" smtClean="0">
                <a:solidFill>
                  <a:srgbClr val="CC00CC"/>
                </a:solidFill>
              </a:rPr>
              <a:t>. </a:t>
            </a:r>
            <a:r>
              <a:rPr lang="en-US" sz="2800" dirty="0" err="1" smtClean="0">
                <a:solidFill>
                  <a:srgbClr val="CC00CC"/>
                </a:solidFill>
              </a:rPr>
              <a:t>Hoàn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thành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sơ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đồ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hình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cây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sau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và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cho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biết</a:t>
            </a:r>
            <a:r>
              <a:rPr lang="en-US" sz="2800" dirty="0" smtClean="0">
                <a:solidFill>
                  <a:srgbClr val="CC00CC"/>
                </a:solidFill>
              </a:rPr>
              <a:t> An </a:t>
            </a:r>
            <a:r>
              <a:rPr lang="en-US" sz="2800" dirty="0" err="1">
                <a:solidFill>
                  <a:srgbClr val="CC00CC"/>
                </a:solidFill>
              </a:rPr>
              <a:t>có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bao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nhiêu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cách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để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lựa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chọn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smtClean="0">
                <a:solidFill>
                  <a:srgbClr val="CC00CC"/>
                </a:solidFill>
              </a:rPr>
              <a:t>1 </a:t>
            </a:r>
            <a:r>
              <a:rPr lang="en-US" sz="2800" dirty="0" err="1" smtClean="0">
                <a:solidFill>
                  <a:srgbClr val="CC00CC"/>
                </a:solidFill>
              </a:rPr>
              <a:t>bộ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quần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áo</a:t>
            </a:r>
            <a:r>
              <a:rPr lang="en-US" sz="2800" dirty="0" smtClean="0">
                <a:solidFill>
                  <a:srgbClr val="CC00CC"/>
                </a:solidFill>
              </a:rPr>
              <a:t>?</a:t>
            </a:r>
            <a:endParaRPr lang="en-US" sz="2800" dirty="0">
              <a:solidFill>
                <a:srgbClr val="CC00CC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85" y="2138785"/>
            <a:ext cx="3567065" cy="242864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790" y="4871005"/>
            <a:ext cx="11863410" cy="19645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</a:pP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Giả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đoạn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đoạn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đoạn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altLang="en-US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m.n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.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0" y="4286230"/>
            <a:ext cx="294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sz="32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" pitchFamily="34" charset="0"/>
                <a:cs typeface="Times New Roman" pitchFamily="18" charset="0"/>
              </a:rPr>
              <a:t>2. </a:t>
            </a:r>
            <a:r>
              <a:rPr kumimoji="0" lang="en-US" altLang="en-US" sz="3200" b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Arial" pitchFamily="34" charset="0"/>
                <a:cs typeface="Times New Roman" pitchFamily="18" charset="0"/>
              </a:rPr>
              <a:t>Quy</a:t>
            </a:r>
            <a:r>
              <a:rPr kumimoji="0" lang="en-US" altLang="en-US" sz="32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altLang="en-US" sz="3200" b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Arial" pitchFamily="34" charset="0"/>
                <a:cs typeface="Times New Roman" pitchFamily="18" charset="0"/>
              </a:rPr>
              <a:t>tắc</a:t>
            </a:r>
            <a:r>
              <a:rPr kumimoji="0" lang="en-US" altLang="en-US" sz="32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altLang="en-US" sz="3200" b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Arial" pitchFamily="34" charset="0"/>
                <a:cs typeface="Times New Roman" pitchFamily="18" charset="0"/>
              </a:rPr>
              <a:t>nhân</a:t>
            </a:r>
            <a:r>
              <a:rPr kumimoji="0" lang="en-US" altLang="en-US" sz="32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725"/>
            <a:ext cx="11887200" cy="1739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err="1">
                <a:solidFill>
                  <a:srgbClr val="C00000"/>
                </a:solidFill>
              </a:rPr>
              <a:t>Ví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dụ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3/22SGK: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thị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trấn</a:t>
            </a:r>
            <a:r>
              <a:rPr lang="en-US" sz="3200" dirty="0">
                <a:solidFill>
                  <a:srgbClr val="0000FF"/>
                </a:solidFill>
              </a:rPr>
              <a:t> A, B, C.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5 con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 A </a:t>
            </a:r>
            <a:r>
              <a:rPr lang="en-US" sz="3200" dirty="0" err="1">
                <a:solidFill>
                  <a:srgbClr val="0000FF"/>
                </a:solidFill>
              </a:rPr>
              <a:t>đến</a:t>
            </a:r>
            <a:r>
              <a:rPr lang="en-US" sz="3200" dirty="0">
                <a:solidFill>
                  <a:srgbClr val="0000FF"/>
                </a:solidFill>
              </a:rPr>
              <a:t> B;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3 con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 B </a:t>
            </a:r>
            <a:r>
              <a:rPr lang="en-US" sz="3200" dirty="0" err="1">
                <a:solidFill>
                  <a:srgbClr val="0000FF"/>
                </a:solidFill>
              </a:rPr>
              <a:t>đến</a:t>
            </a:r>
            <a:r>
              <a:rPr lang="en-US" sz="3200" dirty="0">
                <a:solidFill>
                  <a:srgbClr val="0000FF"/>
                </a:solidFill>
              </a:rPr>
              <a:t> C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nhiêu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chọn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một</a:t>
            </a:r>
            <a:r>
              <a:rPr lang="en-US" sz="3200" dirty="0">
                <a:solidFill>
                  <a:srgbClr val="0000FF"/>
                </a:solidFill>
              </a:rPr>
              <a:t> con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 A, qua B </a:t>
            </a:r>
            <a:r>
              <a:rPr lang="en-US" sz="3200" dirty="0" err="1">
                <a:solidFill>
                  <a:srgbClr val="0000FF"/>
                </a:solidFill>
              </a:rPr>
              <a:t>rồi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đến</a:t>
            </a:r>
            <a:r>
              <a:rPr lang="en-US" sz="3200" dirty="0">
                <a:solidFill>
                  <a:srgbClr val="0000FF"/>
                </a:solidFill>
              </a:rPr>
              <a:t> C?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69" y="1858059"/>
            <a:ext cx="4493093" cy="129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6172" y="3504895"/>
            <a:ext cx="9207086" cy="233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B</a:t>
            </a:r>
            <a:r>
              <a:rPr lang="vi-VN" sz="3200" dirty="0" smtClean="0"/>
              <a:t>ước</a:t>
            </a:r>
            <a:r>
              <a:rPr lang="en-US" sz="3200" dirty="0" smtClean="0"/>
              <a:t> 1: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/>
              <a:t>từ</a:t>
            </a:r>
            <a:r>
              <a:rPr lang="en-US" sz="3200" dirty="0"/>
              <a:t> A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smtClean="0"/>
              <a:t>B </a:t>
            </a:r>
            <a:r>
              <a:rPr lang="en-US" sz="3200" dirty="0" err="1"/>
              <a:t>có</a:t>
            </a:r>
            <a:r>
              <a:rPr lang="en-US" sz="3200" dirty="0"/>
              <a:t> 5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/>
              <a:t>đi</a:t>
            </a:r>
            <a:r>
              <a:rPr lang="en-US" sz="3200" dirty="0"/>
              <a:t>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B</a:t>
            </a:r>
            <a:r>
              <a:rPr lang="vi-VN" sz="3200" dirty="0"/>
              <a:t>ước</a:t>
            </a:r>
            <a:r>
              <a:rPr lang="en-US" sz="3200" dirty="0"/>
              <a:t> </a:t>
            </a:r>
            <a:r>
              <a:rPr lang="en-US" sz="3200" dirty="0" smtClean="0"/>
              <a:t>2: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smtClean="0"/>
              <a:t>B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smtClean="0"/>
              <a:t>C </a:t>
            </a:r>
            <a:r>
              <a:rPr lang="en-US" sz="3200" dirty="0" err="1"/>
              <a:t>có</a:t>
            </a:r>
            <a:r>
              <a:rPr lang="en-US" sz="3200" dirty="0"/>
              <a:t> 3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đi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lnSpc>
                <a:spcPct val="114000"/>
              </a:lnSpc>
            </a:pPr>
            <a:r>
              <a:rPr lang="en-US" sz="3200" dirty="0" err="1" smtClean="0"/>
              <a:t>Vậy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: 5.3 </a:t>
            </a:r>
            <a:r>
              <a:rPr lang="en-US" sz="3200" dirty="0"/>
              <a:t>= 15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smtClean="0"/>
              <a:t>A qua B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45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892" y="84000"/>
            <a:ext cx="8296347" cy="342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err="1">
                <a:solidFill>
                  <a:srgbClr val="C00000"/>
                </a:solidFill>
              </a:rPr>
              <a:t>Ví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dụ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4/22SGK: </a:t>
            </a:r>
            <a:r>
              <a:rPr lang="en-US" sz="3200" dirty="0" err="1" smtClean="0">
                <a:solidFill>
                  <a:srgbClr val="0000FF"/>
                </a:solidFill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2 </a:t>
            </a:r>
            <a:r>
              <a:rPr lang="en-US" sz="3200" dirty="0" err="1">
                <a:solidFill>
                  <a:srgbClr val="0000FF"/>
                </a:solidFill>
              </a:rPr>
              <a:t>mặt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sấp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ngửa</a:t>
            </a:r>
            <a:r>
              <a:rPr lang="en-US" sz="3200" dirty="0">
                <a:solidFill>
                  <a:srgbClr val="0000FF"/>
                </a:solidFill>
              </a:rPr>
              <a:t> (</a:t>
            </a:r>
            <a:r>
              <a:rPr lang="en-US" sz="3200" dirty="0" err="1">
                <a:solidFill>
                  <a:srgbClr val="0000FF"/>
                </a:solidFill>
              </a:rPr>
              <a:t>kí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hiệu</a:t>
            </a:r>
            <a:r>
              <a:rPr lang="en-US" sz="3200" dirty="0">
                <a:solidFill>
                  <a:srgbClr val="0000FF"/>
                </a:solidFill>
              </a:rPr>
              <a:t> S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N). Tung </a:t>
            </a:r>
            <a:r>
              <a:rPr lang="en-US" sz="3200" dirty="0" err="1">
                <a:solidFill>
                  <a:srgbClr val="0000FF"/>
                </a:solidFill>
              </a:rPr>
              <a:t>đồng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3 </a:t>
            </a:r>
            <a:r>
              <a:rPr lang="en-US" sz="3200" dirty="0" err="1">
                <a:solidFill>
                  <a:srgbClr val="0000FF"/>
                </a:solidFill>
              </a:rPr>
              <a:t>lần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liên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tiếp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. </a:t>
            </a:r>
            <a:r>
              <a:rPr lang="en-US" sz="3200" dirty="0" smtClean="0">
                <a:solidFill>
                  <a:srgbClr val="0000FF"/>
                </a:solidFill>
              </a:rPr>
              <a:t>Ta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số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quả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ra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biễu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diễn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theo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sơ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hình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cây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như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bên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</a:rPr>
              <a:t>Em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hãy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sử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dụng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tắc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nhân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kiểm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chứng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kết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quả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345" y="317305"/>
            <a:ext cx="3263485" cy="199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70" y="2680433"/>
            <a:ext cx="4022435" cy="367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475" y="3874502"/>
            <a:ext cx="7134130" cy="177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tung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smtClean="0"/>
              <a:t>2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/>
              <a:t>là</a:t>
            </a:r>
            <a:r>
              <a:rPr lang="en-US" sz="3200" dirty="0"/>
              <a:t> S </a:t>
            </a:r>
            <a:r>
              <a:rPr lang="en-US" sz="3200" dirty="0" err="1"/>
              <a:t>hoặc</a:t>
            </a:r>
            <a:r>
              <a:rPr lang="en-US" sz="3200" dirty="0"/>
              <a:t> N</a:t>
            </a:r>
            <a:r>
              <a:rPr lang="en-US" sz="3200" dirty="0" smtClean="0"/>
              <a:t>.</a:t>
            </a:r>
          </a:p>
          <a:p>
            <a:pPr>
              <a:lnSpc>
                <a:spcPct val="114000"/>
              </a:lnSpc>
            </a:pPr>
            <a:r>
              <a:rPr lang="en-US" sz="3200" dirty="0" err="1" smtClean="0"/>
              <a:t>Vậy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: 2.2.2 = 8 </a:t>
            </a:r>
            <a:r>
              <a:rPr lang="en-US" sz="3200" dirty="0" err="1" smtClean="0"/>
              <a:t>kết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xảy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tung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xu</a:t>
            </a:r>
            <a:r>
              <a:rPr lang="en-US" sz="3200" dirty="0"/>
              <a:t> </a:t>
            </a:r>
            <a:r>
              <a:rPr lang="en-US" sz="3200" dirty="0" smtClean="0"/>
              <a:t>3 </a:t>
            </a:r>
            <a:r>
              <a:rPr lang="en-US" sz="3200" dirty="0" err="1" smtClean="0"/>
              <a:t>lần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67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24"/>
            <a:ext cx="11887200" cy="265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414" y="3504895"/>
            <a:ext cx="11897614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smtClean="0">
                <a:solidFill>
                  <a:srgbClr val="FF9900"/>
                </a:solidFill>
              </a:rPr>
              <a:t>HĐTH 2/24SGK: </a:t>
            </a:r>
            <a:r>
              <a:rPr lang="en-US" sz="2800" dirty="0" err="1" smtClean="0">
                <a:solidFill>
                  <a:srgbClr val="CC00CC"/>
                </a:solidFill>
              </a:rPr>
              <a:t>Một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mẫu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xe</a:t>
            </a:r>
            <a:r>
              <a:rPr lang="en-US" sz="2800" dirty="0">
                <a:solidFill>
                  <a:srgbClr val="CC00CC"/>
                </a:solidFill>
              </a:rPr>
              <a:t> ô </a:t>
            </a:r>
            <a:r>
              <a:rPr lang="en-US" sz="2800" dirty="0" err="1">
                <a:solidFill>
                  <a:srgbClr val="CC00CC"/>
                </a:solidFill>
              </a:rPr>
              <a:t>tô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có</a:t>
            </a:r>
            <a:r>
              <a:rPr lang="en-US" sz="2800" dirty="0">
                <a:solidFill>
                  <a:srgbClr val="CC00CC"/>
                </a:solidFill>
              </a:rPr>
              <a:t> 4 </a:t>
            </a:r>
            <a:r>
              <a:rPr lang="en-US" sz="2800" dirty="0" err="1">
                <a:solidFill>
                  <a:srgbClr val="CC00CC"/>
                </a:solidFill>
              </a:rPr>
              <a:t>màu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ngoại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thất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là</a:t>
            </a:r>
            <a:r>
              <a:rPr lang="en-US" sz="2800" dirty="0" smtClean="0">
                <a:solidFill>
                  <a:srgbClr val="CC00CC"/>
                </a:solidFill>
              </a:rPr>
              <a:t>: </a:t>
            </a:r>
            <a:r>
              <a:rPr lang="en-US" sz="2800" dirty="0" err="1">
                <a:solidFill>
                  <a:srgbClr val="CC00CC"/>
                </a:solidFill>
              </a:rPr>
              <a:t>trắng</a:t>
            </a:r>
            <a:r>
              <a:rPr lang="en-US" sz="2800" dirty="0">
                <a:solidFill>
                  <a:srgbClr val="CC00CC"/>
                </a:solidFill>
              </a:rPr>
              <a:t>, </a:t>
            </a:r>
            <a:r>
              <a:rPr lang="en-US" sz="2800" dirty="0" err="1">
                <a:solidFill>
                  <a:srgbClr val="CC00CC"/>
                </a:solidFill>
              </a:rPr>
              <a:t>đen</a:t>
            </a:r>
            <a:r>
              <a:rPr lang="en-US" sz="2800" dirty="0">
                <a:solidFill>
                  <a:srgbClr val="CC00CC"/>
                </a:solidFill>
              </a:rPr>
              <a:t>, cam </a:t>
            </a:r>
            <a:r>
              <a:rPr lang="en-US" sz="2800" dirty="0" err="1">
                <a:solidFill>
                  <a:srgbClr val="CC00CC"/>
                </a:solidFill>
              </a:rPr>
              <a:t>và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bạc</a:t>
            </a:r>
            <a:r>
              <a:rPr lang="en-US" sz="2800" dirty="0">
                <a:solidFill>
                  <a:srgbClr val="CC00CC"/>
                </a:solidFill>
              </a:rPr>
              <a:t>. </a:t>
            </a:r>
            <a:r>
              <a:rPr lang="en-US" sz="2800" dirty="0" err="1">
                <a:solidFill>
                  <a:srgbClr val="CC00CC"/>
                </a:solidFill>
              </a:rPr>
              <a:t>Mẫu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xe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này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cũng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có</a:t>
            </a:r>
            <a:r>
              <a:rPr lang="en-US" sz="2800" dirty="0">
                <a:solidFill>
                  <a:srgbClr val="CC00CC"/>
                </a:solidFill>
              </a:rPr>
              <a:t> 2 </a:t>
            </a:r>
            <a:r>
              <a:rPr lang="en-US" sz="2800" dirty="0" err="1">
                <a:solidFill>
                  <a:srgbClr val="CC00CC"/>
                </a:solidFill>
              </a:rPr>
              <a:t>màu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nội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thất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là</a:t>
            </a:r>
            <a:r>
              <a:rPr lang="en-US" sz="2800" dirty="0" smtClean="0">
                <a:solidFill>
                  <a:srgbClr val="CC00CC"/>
                </a:solidFill>
              </a:rPr>
              <a:t>: </a:t>
            </a:r>
            <a:r>
              <a:rPr lang="en-US" sz="2800" dirty="0" err="1">
                <a:solidFill>
                  <a:srgbClr val="CC00CC"/>
                </a:solidFill>
              </a:rPr>
              <a:t>đen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và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xám</a:t>
            </a:r>
            <a:r>
              <a:rPr lang="en-US" sz="2800" dirty="0" smtClean="0">
                <a:solidFill>
                  <a:srgbClr val="CC00CC"/>
                </a:solidFill>
              </a:rPr>
              <a:t>. </a:t>
            </a:r>
            <a:r>
              <a:rPr lang="en-US" sz="2800" dirty="0" err="1" smtClean="0">
                <a:solidFill>
                  <a:srgbClr val="CC00CC"/>
                </a:solidFill>
              </a:rPr>
              <a:t>Khách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hàng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có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bao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nhiêu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lựa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chọn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về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màu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ngoại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thất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và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nội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thất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khi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mua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một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chiếc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xe</a:t>
            </a:r>
            <a:r>
              <a:rPr lang="en-US" sz="2800" dirty="0">
                <a:solidFill>
                  <a:srgbClr val="CC00CC"/>
                </a:solidFill>
              </a:rPr>
              <a:t> ô </a:t>
            </a:r>
            <a:r>
              <a:rPr lang="en-US" sz="2800" dirty="0" err="1">
                <a:solidFill>
                  <a:srgbClr val="CC00CC"/>
                </a:solidFill>
              </a:rPr>
              <a:t>tô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mẫu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này</a:t>
            </a:r>
            <a:r>
              <a:rPr lang="en-US" sz="2800" dirty="0" smtClean="0">
                <a:solidFill>
                  <a:srgbClr val="CC00CC"/>
                </a:solidFill>
              </a:rPr>
              <a:t>?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5074418"/>
            <a:ext cx="5943600" cy="555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i="1" u="sng" dirty="0" err="1" smtClean="0">
                <a:solidFill>
                  <a:srgbClr val="00B050"/>
                </a:solidFill>
              </a:rPr>
              <a:t>Cách</a:t>
            </a:r>
            <a:r>
              <a:rPr lang="en-US" sz="2800" b="1" i="1" u="sng" dirty="0" smtClean="0">
                <a:solidFill>
                  <a:srgbClr val="00B050"/>
                </a:solidFill>
              </a:rPr>
              <a:t> 2: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Dùng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sơ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đồ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1" y="5074418"/>
            <a:ext cx="5943600" cy="555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i="1" u="sng" dirty="0" err="1" smtClean="0">
                <a:solidFill>
                  <a:srgbClr val="00B050"/>
                </a:solidFill>
              </a:rPr>
              <a:t>Cách</a:t>
            </a:r>
            <a:r>
              <a:rPr lang="en-US" sz="2800" b="1" i="1" u="sng" dirty="0" smtClean="0">
                <a:solidFill>
                  <a:srgbClr val="00B050"/>
                </a:solidFill>
              </a:rPr>
              <a:t> 1: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Dùng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phép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toán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38393" y="5216944"/>
            <a:ext cx="5207" cy="944276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895" y="2731377"/>
            <a:ext cx="8448136" cy="21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smtClean="0">
                <a:solidFill>
                  <a:srgbClr val="FF9900"/>
                </a:solidFill>
              </a:rPr>
              <a:t>HĐVD /24SGK: </a:t>
            </a:r>
            <a:r>
              <a:rPr lang="en-US" sz="2800" dirty="0" err="1" smtClean="0">
                <a:solidFill>
                  <a:srgbClr val="CC00CC"/>
                </a:solidFill>
              </a:rPr>
              <a:t>Một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công</a:t>
            </a:r>
            <a:r>
              <a:rPr lang="en-US" sz="2800" dirty="0">
                <a:solidFill>
                  <a:srgbClr val="CC00CC"/>
                </a:solidFill>
              </a:rPr>
              <a:t> ty </a:t>
            </a:r>
            <a:r>
              <a:rPr lang="en-US" sz="2800" dirty="0" err="1">
                <a:solidFill>
                  <a:srgbClr val="CC00CC"/>
                </a:solidFill>
              </a:rPr>
              <a:t>dự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kiến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tạo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các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mã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số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nhân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viên</a:t>
            </a:r>
            <a:r>
              <a:rPr lang="en-US" sz="2800" dirty="0">
                <a:solidFill>
                  <a:srgbClr val="CC00CC"/>
                </a:solidFill>
              </a:rPr>
              <a:t>, </a:t>
            </a:r>
            <a:r>
              <a:rPr lang="en-US" sz="2800" dirty="0" err="1">
                <a:solidFill>
                  <a:srgbClr val="CC00CC"/>
                </a:solidFill>
              </a:rPr>
              <a:t>mỗi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mã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số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có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ba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kí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tự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gồm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một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chữ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cái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tiếng</a:t>
            </a:r>
            <a:r>
              <a:rPr lang="en-US" sz="2800" dirty="0">
                <a:solidFill>
                  <a:srgbClr val="CC00CC"/>
                </a:solidFill>
              </a:rPr>
              <a:t> Anh </a:t>
            </a:r>
            <a:r>
              <a:rPr lang="en-US" sz="2800" dirty="0" err="1">
                <a:solidFill>
                  <a:srgbClr val="CC00CC"/>
                </a:solidFill>
              </a:rPr>
              <a:t>viết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hoa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đứng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trước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hai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chữ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số</a:t>
            </a:r>
            <a:r>
              <a:rPr lang="en-US" sz="2800" dirty="0" smtClean="0">
                <a:solidFill>
                  <a:srgbClr val="CC00CC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a) </a:t>
            </a:r>
            <a:r>
              <a:rPr lang="en-US" sz="2800" dirty="0" err="1" smtClean="0">
                <a:solidFill>
                  <a:srgbClr val="CC00CC"/>
                </a:solidFill>
              </a:rPr>
              <a:t>Công</a:t>
            </a:r>
            <a:r>
              <a:rPr lang="en-US" sz="2800" dirty="0" smtClean="0">
                <a:solidFill>
                  <a:srgbClr val="CC00CC"/>
                </a:solidFill>
              </a:rPr>
              <a:t> ty </a:t>
            </a:r>
            <a:r>
              <a:rPr lang="en-US" sz="2800" dirty="0" err="1" smtClean="0">
                <a:solidFill>
                  <a:srgbClr val="CC00CC"/>
                </a:solidFill>
              </a:rPr>
              <a:t>tạo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được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bao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nhiêu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mã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số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nhân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viên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như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vậy</a:t>
            </a:r>
            <a:r>
              <a:rPr lang="en-US" sz="2800" dirty="0" smtClean="0">
                <a:solidFill>
                  <a:srgbClr val="CC00CC"/>
                </a:solidFill>
              </a:rPr>
              <a:t>?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35" y="3037275"/>
            <a:ext cx="3415276" cy="238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8135" y="4858754"/>
            <a:ext cx="182148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CC00CC"/>
                </a:solidFill>
              </a:rPr>
              <a:t>Mã</a:t>
            </a:r>
            <a:r>
              <a:rPr lang="en-US" sz="2600" b="1" dirty="0" smtClean="0">
                <a:solidFill>
                  <a:srgbClr val="CC00CC"/>
                </a:solidFill>
              </a:rPr>
              <a:t> </a:t>
            </a:r>
            <a:r>
              <a:rPr lang="en-US" sz="2600" b="1" dirty="0" err="1" smtClean="0">
                <a:solidFill>
                  <a:srgbClr val="CC00CC"/>
                </a:solidFill>
              </a:rPr>
              <a:t>số</a:t>
            </a:r>
            <a:r>
              <a:rPr lang="en-US" sz="2600" b="1" dirty="0" smtClean="0">
                <a:solidFill>
                  <a:srgbClr val="CC00CC"/>
                </a:solidFill>
              </a:rPr>
              <a:t>: J05</a:t>
            </a:r>
            <a:endParaRPr lang="en-US" sz="2600" b="1" dirty="0">
              <a:solidFill>
                <a:srgbClr val="CC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2601" y="5250480"/>
            <a:ext cx="8600064" cy="107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tabLst>
                <a:tab pos="461963" algn="l"/>
              </a:tabLst>
            </a:pPr>
            <a:r>
              <a:rPr lang="en-US" sz="2800" dirty="0" smtClean="0">
                <a:solidFill>
                  <a:srgbClr val="CC00CC"/>
                </a:solidFill>
              </a:rPr>
              <a:t>b) </a:t>
            </a:r>
            <a:r>
              <a:rPr lang="en-US" sz="2800" dirty="0" err="1" smtClean="0">
                <a:solidFill>
                  <a:srgbClr val="CC00CC"/>
                </a:solidFill>
              </a:rPr>
              <a:t>Nếu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công</a:t>
            </a:r>
            <a:r>
              <a:rPr lang="en-US" sz="2800" dirty="0" smtClean="0">
                <a:solidFill>
                  <a:srgbClr val="CC00CC"/>
                </a:solidFill>
              </a:rPr>
              <a:t> ty </a:t>
            </a:r>
            <a:r>
              <a:rPr lang="en-US" sz="2800" dirty="0" err="1" smtClean="0">
                <a:solidFill>
                  <a:srgbClr val="CC00CC"/>
                </a:solidFill>
              </a:rPr>
              <a:t>có</a:t>
            </a:r>
            <a:r>
              <a:rPr lang="en-US" sz="2800" dirty="0" smtClean="0">
                <a:solidFill>
                  <a:srgbClr val="CC00CC"/>
                </a:solidFill>
              </a:rPr>
              <a:t> 2500 </a:t>
            </a:r>
            <a:r>
              <a:rPr lang="en-US" sz="2800" dirty="0" err="1" smtClean="0">
                <a:solidFill>
                  <a:srgbClr val="CC00CC"/>
                </a:solidFill>
              </a:rPr>
              <a:t>nhân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viên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thì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số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mã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số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như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vậy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có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đủ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để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cấp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cho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mỗi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nhân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viên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một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mã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số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</a:rPr>
              <a:t>riêng</a:t>
            </a:r>
            <a:r>
              <a:rPr lang="en-US" sz="2800" dirty="0" smtClean="0">
                <a:solidFill>
                  <a:srgbClr val="CC00CC"/>
                </a:solidFill>
              </a:rPr>
              <a:t> hay </a:t>
            </a:r>
            <a:r>
              <a:rPr lang="en-US" sz="2800" dirty="0" err="1" smtClean="0">
                <a:solidFill>
                  <a:srgbClr val="CC00CC"/>
                </a:solidFill>
              </a:rPr>
              <a:t>không</a:t>
            </a:r>
            <a:r>
              <a:rPr lang="en-US" sz="2800" dirty="0" smtClean="0">
                <a:solidFill>
                  <a:srgbClr val="CC00CC"/>
                </a:solidFill>
              </a:rPr>
              <a:t>?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0506" y="0"/>
            <a:ext cx="11887200" cy="16361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err="1">
                <a:solidFill>
                  <a:srgbClr val="C00000"/>
                </a:solidFill>
              </a:rPr>
              <a:t>Ví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dụ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6/23SGK: </a:t>
            </a:r>
            <a:r>
              <a:rPr lang="en-US" sz="2800" dirty="0" err="1" smtClean="0">
                <a:solidFill>
                  <a:srgbClr val="0000FF"/>
                </a:solidFill>
              </a:rPr>
              <a:t>Từ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số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{0</a:t>
            </a:r>
            <a:r>
              <a:rPr lang="en-US" sz="2800" dirty="0">
                <a:solidFill>
                  <a:srgbClr val="C00000"/>
                </a:solidFill>
              </a:rPr>
              <a:t>, 1, 2, 3, </a:t>
            </a:r>
            <a:r>
              <a:rPr lang="en-US" sz="2800" dirty="0" smtClean="0">
                <a:solidFill>
                  <a:srgbClr val="C00000"/>
                </a:solidFill>
              </a:rPr>
              <a:t>4}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thể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lập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được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bao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số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tự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</a:rPr>
              <a:t>: a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</a:rPr>
              <a:t> 3 </a:t>
            </a:r>
            <a:r>
              <a:rPr lang="en-US" sz="2800" dirty="0" err="1">
                <a:solidFill>
                  <a:srgbClr val="0000FF"/>
                </a:solidFill>
              </a:rPr>
              <a:t>chữ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số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đôi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nhau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	 b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</a:rPr>
              <a:t>chẵn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</a:rPr>
              <a:t> 3 </a:t>
            </a:r>
            <a:r>
              <a:rPr lang="en-US" sz="2800" dirty="0" err="1">
                <a:solidFill>
                  <a:srgbClr val="0000FF"/>
                </a:solidFill>
              </a:rPr>
              <a:t>chữ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số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đôi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nhau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802</Words>
  <Application>Microsoft Office PowerPoint</Application>
  <PresentationFormat>Custom</PresentationFormat>
  <Paragraphs>40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thinkpad</cp:lastModifiedBy>
  <cp:revision>56</cp:revision>
  <dcterms:created xsi:type="dcterms:W3CDTF">2023-01-16T13:04:43Z</dcterms:created>
  <dcterms:modified xsi:type="dcterms:W3CDTF">2023-02-06T13:40:56Z</dcterms:modified>
</cp:coreProperties>
</file>